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58" r:id="rId7"/>
    <p:sldId id="290" r:id="rId8"/>
    <p:sldId id="264" r:id="rId9"/>
    <p:sldId id="268" r:id="rId10"/>
    <p:sldId id="286" r:id="rId11"/>
    <p:sldId id="262" r:id="rId12"/>
    <p:sldId id="292" r:id="rId13"/>
    <p:sldId id="260" r:id="rId14"/>
    <p:sldId id="293" r:id="rId15"/>
    <p:sldId id="294" r:id="rId16"/>
    <p:sldId id="295" r:id="rId17"/>
    <p:sldId id="276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74" d="100"/>
          <a:sy n="74" d="100"/>
        </p:scale>
        <p:origin x="710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BDEBA1-176B-4684-BC73-32324FF9EDF5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EB6193-5AA7-489B-8575-00593FC261D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0A3C1E36-AAB4-47D5-89F4-8F921BD84148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10895658-EA1F-4910-80AB-4DA76E16747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3EE8-740D-DB76-DB95-242D2F07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3A2551-31DC-6347-7B51-73CACA634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D6EF66-EC62-66FF-AB02-FF4805C79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2ABA30-C37F-8C46-A988-C360A08E7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688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34917-E7DA-CB3D-877E-9EBAFF50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42E0B5-C711-A2E6-6681-19B018A87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B0439B-BF55-9C9A-95B1-26F397A23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C6CC23-E431-F6B3-C135-CC97DE0A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86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E2A1-2494-C90F-1F13-92A1FD6F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EA534F-23DD-B207-F40D-6C11A923E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2E1DE2-F4F1-1923-DFA7-E0B3D51C6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334766-3C0E-69D5-C323-846FB0820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197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es-ES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s-E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s-E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marL="685800" lvl="1" indent="-228600" rtl="0"/>
            <a:r>
              <a:rPr lang="es-ES"/>
              <a:t>Segundo nivel</a:t>
            </a:r>
          </a:p>
          <a:p>
            <a:pPr marL="1143000" lvl="2" indent="-228600" rtl="0"/>
            <a:r>
              <a:rPr lang="es-ES"/>
              <a:t>Tercer nivel</a:t>
            </a:r>
          </a:p>
          <a:p>
            <a:pPr marL="1600200" lvl="3" indent="-228600" rtl="0"/>
            <a:r>
              <a:rPr lang="es-ES"/>
              <a:t>Cuarto nivel</a:t>
            </a:r>
          </a:p>
          <a:p>
            <a:pPr marL="2057400" lvl="4" indent="-228600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F52EB143-0484-4B4A-822A-8DC2C064522B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es-ES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es-ES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es-ES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es-ES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3" name="Marcador de fecha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72E03785-F6E3-493F-956A-4BC16E39C284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64" name="Marcador de pie de página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5" name="Marcador de número de diapositiva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posición de tabla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es-ES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insertar una tabla</a:t>
            </a:r>
          </a:p>
          <a:p>
            <a:pPr rtl="0"/>
            <a:endParaRPr lang="es-ES" dirty="0"/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20B67A72-3A57-4FB3-90CC-3D658B9B24C0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es-ES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0" name="Imagen 19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9C9B4FAC-0AE5-4FDD-9B45-49F12FBE70E9}" type="datetime1">
              <a:rPr lang="es-ES" smtClean="0"/>
              <a:t>27/02/2025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Imagen 10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upo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upo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7" name="Marcador de fecha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2C2B5D10-01BA-46C4-A39E-A3A8F037168D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68" name="Marcador de pie de página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9" name="Marcador de número de diapositiva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upo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upo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upo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upo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upo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upo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92" name="Marcador de fecha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3DE257B0-0B1B-40C0-890E-3AB8D284D4F0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193" name="Marcador de pie de página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4" name="Marcador de número de diapositiva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2" name="Imagen 11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Marcador de fecha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77C618-E189-48F5-8AD3-BDEBDEC3F89A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4" name="Marcador de número de diapositiva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ángulo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ángulo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01" name="Forma libre: Forma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/>
            </a:lvl1pPr>
            <a:lvl2pPr>
              <a:lnSpc>
                <a:spcPts val="2000"/>
              </a:lnSpc>
              <a:defRPr lang="es-ES" sz="1800"/>
            </a:lvl2pPr>
            <a:lvl3pPr>
              <a:lnSpc>
                <a:spcPts val="2000"/>
              </a:lnSpc>
              <a:defRPr lang="es-ES" sz="1800"/>
            </a:lvl3pPr>
            <a:lvl4pPr>
              <a:lnSpc>
                <a:spcPts val="2000"/>
              </a:lnSpc>
              <a:defRPr lang="es-ES" sz="1800"/>
            </a:lvl4pPr>
            <a:lvl5pPr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9" name="Marcador de fecha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0EB7AE-9D04-44B1-A2AD-3158528BDC2A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210" name="Marcador de pie de página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1" name="Marcador de número de diapositiva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9" name="Marcador de fecha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493E32AF-3FCE-46D9-8013-32EEE691EE0A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70" name="Marcador de pie de página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1" name="Marcador de número de diapositiva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ángulo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3DAC8E4-6DEF-4C1E-98BC-5D4BE770117D}" type="datetime1">
              <a:rPr lang="es-ES" smtClean="0"/>
              <a:t>27/02/2025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Desarrollo de software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6EB8164-4615-3C9E-DE71-18DA868D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4" y="560885"/>
            <a:ext cx="5344271" cy="320084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86FCA80-08BF-F9AA-2E77-12247E05B3ED}"/>
              </a:ext>
            </a:extLst>
          </p:cNvPr>
          <p:cNvSpPr txBox="1"/>
          <p:nvPr/>
        </p:nvSpPr>
        <p:spPr>
          <a:xfrm>
            <a:off x="5827508" y="634065"/>
            <a:ext cx="6551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la entrada del usuario está en la palabra, entonces: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recorre la palabra original (</a:t>
            </a:r>
            <a:r>
              <a:rPr lang="es-ES" dirty="0" err="1"/>
              <a:t>letters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verifica si la letra ingresada coincide con alguna en </a:t>
            </a:r>
            <a:r>
              <a:rPr lang="es-ES" dirty="0" err="1"/>
              <a:t>letters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hay coincidencia, se reemplaza</a:t>
            </a:r>
            <a:endParaRPr lang="es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543FCF-2E3F-149A-17B0-952033FBA263}"/>
              </a:ext>
            </a:extLst>
          </p:cNvPr>
          <p:cNvSpPr txBox="1"/>
          <p:nvPr/>
        </p:nvSpPr>
        <p:spPr>
          <a:xfrm>
            <a:off x="5827508" y="2176154"/>
            <a:ext cx="618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S" dirty="0" err="1"/>
              <a:t>hiddenWord</a:t>
            </a:r>
            <a:r>
              <a:rPr lang="es-US" dirty="0"/>
              <a:t> = '|'.</a:t>
            </a:r>
            <a:r>
              <a:rPr lang="es-US" dirty="0" err="1"/>
              <a:t>join</a:t>
            </a:r>
            <a:r>
              <a:rPr lang="es-US" dirty="0"/>
              <a:t>(</a:t>
            </a:r>
            <a:r>
              <a:rPr lang="es-US" dirty="0" err="1"/>
              <a:t>lettersChalleng</a:t>
            </a:r>
            <a:r>
              <a:rPr lang="es-US" dirty="0"/>
              <a:t>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5F38195-2EDB-0E15-284C-AF901A7FA233}"/>
              </a:ext>
            </a:extLst>
          </p:cNvPr>
          <p:cNvSpPr txBox="1"/>
          <p:nvPr/>
        </p:nvSpPr>
        <p:spPr>
          <a:xfrm>
            <a:off x="5827508" y="2602556"/>
            <a:ext cx="6187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verifica si el usuario ya ha adivinado la palabra </a:t>
            </a:r>
            <a:r>
              <a:rPr lang="es-ES" dirty="0" err="1"/>
              <a:t>completa.Si</a:t>
            </a:r>
            <a:r>
              <a:rPr lang="es-ES" dirty="0"/>
              <a:t> aún no la ha </a:t>
            </a:r>
            <a:r>
              <a:rPr lang="es-ES" dirty="0" err="1"/>
              <a:t>adivinado:Se</a:t>
            </a:r>
            <a:r>
              <a:rPr lang="es-ES" dirty="0"/>
              <a:t> llama a </a:t>
            </a:r>
            <a:r>
              <a:rPr lang="es-ES" dirty="0" err="1"/>
              <a:t>printBoy</a:t>
            </a:r>
            <a:r>
              <a:rPr lang="es-ES" dirty="0"/>
              <a:t>(tries), que dibuja el ahorcado según la cantidad de intentos </a:t>
            </a:r>
            <a:r>
              <a:rPr lang="es-ES" dirty="0" err="1"/>
              <a:t>fallidos.Se</a:t>
            </a:r>
            <a:r>
              <a:rPr lang="es-ES" dirty="0"/>
              <a:t> muestra </a:t>
            </a:r>
            <a:r>
              <a:rPr lang="es-ES" dirty="0" err="1"/>
              <a:t>hiddenWord</a:t>
            </a:r>
            <a:r>
              <a:rPr lang="es-ES" dirty="0"/>
              <a:t>, reflejando los aciertos del usuario.</a:t>
            </a:r>
            <a:endParaRPr lang="es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C8F9539-0FB7-71CF-E915-4B80FC630867}"/>
              </a:ext>
            </a:extLst>
          </p:cNvPr>
          <p:cNvSpPr txBox="1"/>
          <p:nvPr/>
        </p:nvSpPr>
        <p:spPr>
          <a:xfrm>
            <a:off x="5827508" y="4312515"/>
            <a:ext cx="61877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la palabra está completa (</a:t>
            </a:r>
            <a:r>
              <a:rPr lang="es-ES" dirty="0" err="1"/>
              <a:t>lettersChalleng</a:t>
            </a:r>
            <a:r>
              <a:rPr lang="es-ES" dirty="0"/>
              <a:t> coincide con CHALLENGE), se llama a </a:t>
            </a:r>
            <a:r>
              <a:rPr lang="es-ES" dirty="0" err="1"/>
              <a:t>congratulation</a:t>
            </a:r>
            <a:r>
              <a:rPr lang="es-ES" dirty="0"/>
              <a:t>().Luego, se asigna tries = 8 y se usa break para salir del bucle y finalizar el juego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8388-C8D8-0E36-C760-B86A64A3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30749-D997-E837-6D37-B304C522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472" y="210312"/>
            <a:ext cx="7653528" cy="15776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Función </a:t>
            </a:r>
            <a:r>
              <a:rPr lang="es-ES" dirty="0" err="1"/>
              <a:t>printboy</a:t>
            </a:r>
            <a:r>
              <a:rPr lang="es-ES" dirty="0"/>
              <a:t>() –</a:t>
            </a:r>
            <a:br>
              <a:rPr lang="es-ES" dirty="0"/>
            </a:br>
            <a:r>
              <a:rPr lang="es-ES" dirty="0"/>
              <a:t>función de muñeco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E57F7F90-1F33-AA7E-97B4-3BDED942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CC4F7A-711D-AC1E-2D7D-807F503C7A18}"/>
              </a:ext>
            </a:extLst>
          </p:cNvPr>
          <p:cNvSpPr txBox="1"/>
          <p:nvPr/>
        </p:nvSpPr>
        <p:spPr>
          <a:xfrm>
            <a:off x="4590084" y="1787987"/>
            <a:ext cx="68164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Esta función dibuja un muñeco en una estructura de ahorcado según el número de intentos fallidos (position). A medida que el jugador falla, se van mostrando diferentes partes del muñeco hasta que se completa.</a:t>
            </a:r>
            <a:endParaRPr lang="es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A7CFDC-EF07-8286-7A2B-788CCCC1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48" y="446382"/>
            <a:ext cx="4114246" cy="5320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6762FC-6816-7B12-5746-1C5A6D13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248" y="5766527"/>
            <a:ext cx="4114246" cy="5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EB03-1653-FEE9-6367-59768599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4B67363-F97C-0EC9-B713-D276B72F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08292A-BB0F-15FD-DFC1-F0A3169F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6" y="2339588"/>
            <a:ext cx="6315956" cy="7049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D98C90B-4E47-05D5-1C6D-C8E47C8F875B}"/>
              </a:ext>
            </a:extLst>
          </p:cNvPr>
          <p:cNvSpPr txBox="1"/>
          <p:nvPr/>
        </p:nvSpPr>
        <p:spPr>
          <a:xfrm>
            <a:off x="6097732" y="1318598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Dependiendo del número de intentos fallidos (position), se van agregando partes al muñeco.</a:t>
            </a:r>
            <a:endParaRPr lang="es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DB1BA6-9788-4883-26B3-AC4CCF89B0C7}"/>
              </a:ext>
            </a:extLst>
          </p:cNvPr>
          <p:cNvSpPr txBox="1"/>
          <p:nvPr/>
        </p:nvSpPr>
        <p:spPr>
          <a:xfrm>
            <a:off x="579286" y="3351800"/>
            <a:ext cx="6120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Se recorre la lista </a:t>
            </a:r>
            <a:r>
              <a:rPr lang="es-ES" dirty="0" err="1"/>
              <a:t>man</a:t>
            </a:r>
            <a:r>
              <a:rPr lang="es-ES" dirty="0"/>
              <a:t>, y si i es menor o igual a position (es decir, el número de intentos fallidos), se dibuja la parte correspondiente.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06740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E311-CF3A-B5F7-C0AE-134E3468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B8C342-2FBE-1559-111B-B1BCF9C3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248046-99E9-2E60-E281-D73154DA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39" r="21522"/>
          <a:stretch/>
        </p:blipFill>
        <p:spPr>
          <a:xfrm>
            <a:off x="383964" y="685800"/>
            <a:ext cx="5621982" cy="471870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3B9AAB-9A64-65B4-95E5-BBB398515E49}"/>
              </a:ext>
            </a:extLst>
          </p:cNvPr>
          <p:cNvSpPr txBox="1"/>
          <p:nvPr/>
        </p:nvSpPr>
        <p:spPr>
          <a:xfrm>
            <a:off x="6186056" y="1734235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Dependiendo del número de intentos fallidos (position), se van agregando partes al muñeco.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25925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ahorcadITO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El poder de la comunicación</a:t>
            </a:r>
          </a:p>
          <a:p>
            <a:pPr rtl="0"/>
            <a:r>
              <a:rPr lang="es-ES" dirty="0"/>
              <a:t>Explicación del  código del juego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249B51-8F77-42BD-B5F1-C6D92E83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254" y="589249"/>
            <a:ext cx="2955735" cy="29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63603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El poder de la comunicación</a:t>
            </a:r>
          </a:p>
        </p:txBody>
      </p:sp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C8CB5117-1D02-531B-0530-1A584A8278DF}"/>
              </a:ext>
            </a:extLst>
          </p:cNvPr>
          <p:cNvSpPr txBox="1"/>
          <p:nvPr/>
        </p:nvSpPr>
        <p:spPr>
          <a:xfrm>
            <a:off x="5133109" y="2807284"/>
            <a:ext cx="61514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proyecto busca que el alumnado adquiera una visión amplia sobre el uso de las funciones de A través del desarrollo de un juego interactivo, los estudiantes podrán comprender la relación entre la programación y su influencia en el ámbito educativo y tecnológico.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3707" y="431081"/>
            <a:ext cx="6594768" cy="195152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usa la librería </a:t>
            </a:r>
            <a:r>
              <a:rPr lang="es-ES" b="1" dirty="0" err="1"/>
              <a:t>random</a:t>
            </a:r>
            <a:r>
              <a:rPr lang="es-ES" dirty="0"/>
              <a:t> para seleccionar aleatoriamente una palabra del listado.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53E9583E-C6A9-BB89-7F42-0B5DAB94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37" y="1967592"/>
            <a:ext cx="6383182" cy="18192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2AB237B-E415-5053-C683-1CCD993D50F6}"/>
              </a:ext>
            </a:extLst>
          </p:cNvPr>
          <p:cNvSpPr txBox="1"/>
          <p:nvPr/>
        </p:nvSpPr>
        <p:spPr>
          <a:xfrm>
            <a:off x="5113337" y="4106210"/>
            <a:ext cx="61514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¿Cómo funciona el </a:t>
            </a:r>
            <a:r>
              <a:rPr lang="es-ES">
                <a:solidFill>
                  <a:schemeClr val="bg1"/>
                </a:solidFill>
              </a:rPr>
              <a:t>módulo random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r>
              <a:rPr lang="es-ES" dirty="0">
                <a:solidFill>
                  <a:schemeClr val="bg1"/>
                </a:solidFill>
              </a:rPr>
              <a:t>Los números pseudoaleatorios no son verdaderamente aleatorios </a:t>
            </a:r>
          </a:p>
          <a:p>
            <a:r>
              <a:rPr lang="es-ES" dirty="0">
                <a:solidFill>
                  <a:schemeClr val="bg1"/>
                </a:solidFill>
              </a:rPr>
              <a:t>La </a:t>
            </a:r>
            <a:r>
              <a:rPr lang="es-ES">
                <a:solidFill>
                  <a:schemeClr val="bg1"/>
                </a:solidFill>
              </a:rPr>
              <a:t>función random</a:t>
            </a:r>
            <a:r>
              <a:rPr lang="es-ES" dirty="0">
                <a:solidFill>
                  <a:schemeClr val="bg1"/>
                </a:solidFill>
              </a:rPr>
              <a:t>() genera números aleatorios flotantes en el rango de 0,1 y 1,0 </a:t>
            </a:r>
          </a:p>
          <a:p>
            <a:r>
              <a:rPr lang="es-ES" dirty="0">
                <a:solidFill>
                  <a:schemeClr val="bg1"/>
                </a:solidFill>
              </a:rPr>
              <a:t>La </a:t>
            </a:r>
            <a:r>
              <a:rPr lang="es-ES">
                <a:solidFill>
                  <a:schemeClr val="bg1"/>
                </a:solidFill>
              </a:rPr>
              <a:t>función seed</a:t>
            </a:r>
            <a:r>
              <a:rPr lang="es-ES" dirty="0">
                <a:solidFill>
                  <a:schemeClr val="bg1"/>
                </a:solidFill>
              </a:rPr>
              <a:t>() permite replicar los resultados de la generación de números aleatorios </a:t>
            </a:r>
            <a:endParaRPr lang="es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1C0AE2-1BF4-ADDE-5C27-38889A38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9140"/>
            <a:ext cx="6314208" cy="1400279"/>
          </a:xfrm>
        </p:spPr>
        <p:txBody>
          <a:bodyPr/>
          <a:lstStyle/>
          <a:p>
            <a:r>
              <a:rPr lang="es-ES" dirty="0"/>
              <a:t>Definición de la lista de palabras</a:t>
            </a:r>
            <a:endParaRPr lang="es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FAFD2BB-373A-1579-4039-A3820C59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79419"/>
            <a:ext cx="6314208" cy="24958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FC107AB-2A16-C3AB-FA79-3CAD52DAC809}"/>
              </a:ext>
            </a:extLst>
          </p:cNvPr>
          <p:cNvSpPr txBox="1"/>
          <p:nvPr/>
        </p:nvSpPr>
        <p:spPr>
          <a:xfrm>
            <a:off x="649432" y="4150121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Aquí se almacena una lista de palabras posibles para el juego</a:t>
            </a:r>
            <a:endParaRPr lang="es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Selección de una palabra aleatoria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847A27-F022-F02A-E861-1C8B69E8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5" y="2505057"/>
            <a:ext cx="8144449" cy="3836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B02CCC4-9E13-35BF-16AD-0C2643AC680A}"/>
              </a:ext>
            </a:extLst>
          </p:cNvPr>
          <p:cNvSpPr txBox="1"/>
          <p:nvPr/>
        </p:nvSpPr>
        <p:spPr>
          <a:xfrm>
            <a:off x="771735" y="3322997"/>
            <a:ext cx="6125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Se elige una palabra aleatoria de la lista ANSWERS para que el jugador la adivine.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472" y="210311"/>
            <a:ext cx="7653528" cy="203934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Función run() - Lógica principal del juego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46BF803-450D-4EEA-D397-231E9B2E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17373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F670236-7CAF-242F-1564-0294411BEED8}"/>
              </a:ext>
            </a:extLst>
          </p:cNvPr>
          <p:cNvSpPr txBox="1"/>
          <p:nvPr/>
        </p:nvSpPr>
        <p:spPr>
          <a:xfrm>
            <a:off x="4590084" y="1787987"/>
            <a:ext cx="6816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Esta es la función principal del juego del ahorcado. Se encarga de manejar la lógica del juego, procesar los intentos del usuario y mostrar el progreso en la consola.</a:t>
            </a:r>
            <a:endParaRPr lang="es-U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D831063-360E-9BB7-336E-1B180AE2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88"/>
          <a:stretch/>
        </p:blipFill>
        <p:spPr>
          <a:xfrm>
            <a:off x="4590084" y="2903998"/>
            <a:ext cx="4041998" cy="92333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2E708E6-8D76-AB0B-2A22-9CFB54F417CC}"/>
              </a:ext>
            </a:extLst>
          </p:cNvPr>
          <p:cNvSpPr txBox="1"/>
          <p:nvPr/>
        </p:nvSpPr>
        <p:spPr>
          <a:xfrm>
            <a:off x="4018927" y="4146684"/>
            <a:ext cx="7286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CHALLENGE</a:t>
            </a:r>
            <a:r>
              <a:rPr lang="es-ES" dirty="0"/>
              <a:t> es la palabra que el usuario debe adivinar.</a:t>
            </a:r>
          </a:p>
          <a:p>
            <a:r>
              <a:rPr lang="es-ES" b="1" dirty="0" err="1"/>
              <a:t>letters</a:t>
            </a:r>
            <a:r>
              <a:rPr lang="es-ES" b="1" dirty="0"/>
              <a:t> </a:t>
            </a:r>
            <a:r>
              <a:rPr lang="es-ES" dirty="0"/>
              <a:t>convierte la lista de caracteres individuales.</a:t>
            </a:r>
          </a:p>
          <a:p>
            <a:r>
              <a:rPr lang="es-ES" b="1" dirty="0" err="1"/>
              <a:t>hiddenWord</a:t>
            </a:r>
            <a:r>
              <a:rPr lang="es-ES" dirty="0"/>
              <a:t> servirá para mostrar el estado actual de la palabra adivinada.</a:t>
            </a:r>
          </a:p>
          <a:p>
            <a:r>
              <a:rPr lang="es-ES" b="1" dirty="0" err="1"/>
              <a:t>lettersChalleng</a:t>
            </a:r>
            <a:r>
              <a:rPr lang="es-ES" b="1" dirty="0"/>
              <a:t> </a:t>
            </a:r>
            <a:r>
              <a:rPr lang="es-ES" dirty="0"/>
              <a:t>almacenará la versión oculta de la palabra.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Elipse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13B4890-767D-A054-162D-30D1CBA3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03" y="1519050"/>
            <a:ext cx="6373380" cy="9079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93B1D8B-A1DA-E428-A229-92CC4250FEA1}"/>
              </a:ext>
            </a:extLst>
          </p:cNvPr>
          <p:cNvSpPr txBox="1"/>
          <p:nvPr/>
        </p:nvSpPr>
        <p:spPr>
          <a:xfrm>
            <a:off x="4867759" y="3429000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Se recorre la palabra letra por letra y se llena </a:t>
            </a:r>
            <a:r>
              <a:rPr lang="es-ES" dirty="0" err="1">
                <a:solidFill>
                  <a:schemeClr val="bg1"/>
                </a:solidFill>
              </a:rPr>
              <a:t>lettersChalleng</a:t>
            </a:r>
            <a:r>
              <a:rPr lang="es-ES" dirty="0">
                <a:solidFill>
                  <a:schemeClr val="bg1"/>
                </a:solidFill>
              </a:rPr>
              <a:t> con " -*- ", representando que cada letra está oculta.</a:t>
            </a:r>
            <a:endParaRPr lang="es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9408C5-2967-21F3-81BE-6244E4DD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830"/>
          <a:stretch/>
        </p:blipFill>
        <p:spPr>
          <a:xfrm>
            <a:off x="353251" y="2103189"/>
            <a:ext cx="4045894" cy="161785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33C9AB6-4780-BCF2-5E74-BBACB9CBE348}"/>
              </a:ext>
            </a:extLst>
          </p:cNvPr>
          <p:cNvSpPr txBox="1"/>
          <p:nvPr/>
        </p:nvSpPr>
        <p:spPr>
          <a:xfrm>
            <a:off x="5744481" y="59540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 función </a:t>
            </a:r>
            <a:r>
              <a:rPr lang="es-ES" dirty="0" err="1"/>
              <a:t>showIntroduction</a:t>
            </a:r>
            <a:r>
              <a:rPr lang="es-ES" dirty="0"/>
              <a:t>(), que imprime un mensaje de bienvenida y el dibujo inicial del ahorcado.</a:t>
            </a:r>
            <a:endParaRPr lang="es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B0F68C-CFAF-5C4C-C0CD-9143FBF8A77F}"/>
              </a:ext>
            </a:extLst>
          </p:cNvPr>
          <p:cNvSpPr txBox="1"/>
          <p:nvPr/>
        </p:nvSpPr>
        <p:spPr>
          <a:xfrm>
            <a:off x="5744481" y="1453680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“</a:t>
            </a:r>
            <a:r>
              <a:rPr lang="es-ES" dirty="0" err="1"/>
              <a:t>while</a:t>
            </a:r>
            <a:r>
              <a:rPr lang="es-ES" dirty="0"/>
              <a:t> tries != 7:” tries cuenta los intentos fallidos. </a:t>
            </a:r>
          </a:p>
          <a:p>
            <a:r>
              <a:rPr lang="es-ES" dirty="0"/>
              <a:t>Cuando tries == 7, el jugador habrá perdido y el juego terminará</a:t>
            </a:r>
            <a:endParaRPr lang="es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34C0E0-B58F-9DDE-701E-7A3241BFFDC3}"/>
              </a:ext>
            </a:extLst>
          </p:cNvPr>
          <p:cNvSpPr txBox="1"/>
          <p:nvPr/>
        </p:nvSpPr>
        <p:spPr>
          <a:xfrm>
            <a:off x="5744481" y="2588954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word = input('Write a word: ‘). </a:t>
            </a:r>
            <a:r>
              <a:rPr lang="es-US" dirty="0"/>
              <a:t>Se solicita al usuario que ingrese una palabra o letra.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4A7CBC1-BCF1-8C70-1631-9C5C0EE9ADAF}"/>
              </a:ext>
            </a:extLst>
          </p:cNvPr>
          <p:cNvSpPr txBox="1"/>
          <p:nvPr/>
        </p:nvSpPr>
        <p:spPr>
          <a:xfrm>
            <a:off x="5744481" y="3622716"/>
            <a:ext cx="6094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 response = </a:t>
            </a:r>
            <a:r>
              <a:rPr lang="es-US" dirty="0" err="1"/>
              <a:t>checkAnswere</a:t>
            </a:r>
            <a:r>
              <a:rPr lang="es-US" dirty="0"/>
              <a:t>(</a:t>
            </a:r>
            <a:r>
              <a:rPr lang="es-US" dirty="0" err="1"/>
              <a:t>word</a:t>
            </a:r>
            <a:r>
              <a:rPr lang="es-US" dirty="0"/>
              <a:t>)</a:t>
            </a:r>
          </a:p>
          <a:p>
            <a:r>
              <a:rPr lang="es-US" dirty="0"/>
              <a:t>        </a:t>
            </a:r>
            <a:r>
              <a:rPr lang="es-US" dirty="0" err="1"/>
              <a:t>if</a:t>
            </a:r>
            <a:r>
              <a:rPr lang="es-US" dirty="0"/>
              <a:t> response </a:t>
            </a:r>
            <a:r>
              <a:rPr lang="es-US" dirty="0" err="1"/>
              <a:t>is</a:t>
            </a:r>
            <a:r>
              <a:rPr lang="es-US" dirty="0"/>
              <a:t> False:</a:t>
            </a:r>
          </a:p>
          <a:p>
            <a:r>
              <a:rPr lang="es-US" dirty="0"/>
              <a:t>            tries += 1  # Si la respuesta es incorrecta, se suma un intento fallido</a:t>
            </a:r>
          </a:p>
          <a:p>
            <a:r>
              <a:rPr lang="es-ES" dirty="0" err="1"/>
              <a:t>checkAnswere</a:t>
            </a:r>
            <a:r>
              <a:rPr lang="es-ES" dirty="0"/>
              <a:t>(</a:t>
            </a:r>
            <a:r>
              <a:rPr lang="es-ES" dirty="0" err="1"/>
              <a:t>word</a:t>
            </a:r>
            <a:r>
              <a:rPr lang="es-ES" dirty="0"/>
              <a:t>) verifica si la entrada del usuario está en la palabra </a:t>
            </a:r>
            <a:r>
              <a:rPr lang="es-ES" dirty="0" err="1"/>
              <a:t>oculta.Si</a:t>
            </a:r>
            <a:r>
              <a:rPr lang="es-ES" dirty="0"/>
              <a:t> response es False, significa que la letra/palabra ingresada no está en CHALLENGE, por lo que se incrementa tries.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5_TF33968143_Win32" id="{FD55521C-97B8-455D-B14F-4B365F441772}" vid="{700AE2DC-749E-4702-88ED-A17DDD6F6B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{719ADC53-843C-489A-87E3-84001A243D29}tf33968143_win32</Template>
  <TotalTime>175</TotalTime>
  <Words>654</Words>
  <Application>Microsoft Office PowerPoint</Application>
  <PresentationFormat>Panorámica</PresentationFormat>
  <Paragraphs>68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Personalizar</vt:lpstr>
      <vt:lpstr>Desarrollo de software</vt:lpstr>
      <vt:lpstr>ahorcadITO</vt:lpstr>
      <vt:lpstr>El poder de la comunicación</vt:lpstr>
      <vt:lpstr>Presentación de PowerPoint</vt:lpstr>
      <vt:lpstr>Definición de la lista de palabras</vt:lpstr>
      <vt:lpstr>Selección de una palabra aleatoria</vt:lpstr>
      <vt:lpstr>Función run() - Lógica principal del juego</vt:lpstr>
      <vt:lpstr>Presentación de PowerPoint</vt:lpstr>
      <vt:lpstr>Presentación de PowerPoint</vt:lpstr>
      <vt:lpstr>Presentación de PowerPoint</vt:lpstr>
      <vt:lpstr>Función printboy() – función de muñeco</vt:lpstr>
      <vt:lpstr>Presentación de PowerPoint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SALAZAR MORÁN RICARDO</dc:creator>
  <cp:lastModifiedBy>SALAZAR MORÁN RICARDO</cp:lastModifiedBy>
  <cp:revision>2</cp:revision>
  <dcterms:created xsi:type="dcterms:W3CDTF">2025-02-27T02:23:38Z</dcterms:created>
  <dcterms:modified xsi:type="dcterms:W3CDTF">2025-02-28T02:17:02Z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